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728" r:id="rId2"/>
    <p:sldId id="727" r:id="rId3"/>
    <p:sldId id="729" r:id="rId4"/>
    <p:sldId id="730" r:id="rId5"/>
    <p:sldId id="732" r:id="rId6"/>
    <p:sldId id="462" r:id="rId7"/>
    <p:sldId id="7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 snapToObjects="1">
      <p:cViewPr>
        <p:scale>
          <a:sx n="112" d="100"/>
          <a:sy n="112" d="100"/>
        </p:scale>
        <p:origin x="57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6E8C-3B97-F045-AB3A-AA968F6A5455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9D8B8-71CB-1642-BED4-3A6D106DB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B3EC-A7CF-5B5D-FEE0-8674B1FC4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58B15-B551-723B-FE0F-B089543B7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5D7F7-35FC-1D13-A543-5DF76B75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C1762-7A99-4F22-6AE4-D39347E3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1F2D-278E-AA16-567F-FA6E6AE5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0999-A32C-BC58-28F1-F52FA379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BEBE9-BE91-18F3-B2C0-3B44F947E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BB57F-2D1A-16A3-44A2-97FB24BA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E1F1F-B6C2-3515-D116-22086FC6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ED8AB-6A2F-B4C5-B85C-490C873E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7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57012-C64B-313E-347C-EDCC9C43B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B292E-FFF0-40F5-C337-AF520B44A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C2DC5-6203-027E-FEEA-30F7FCCC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750D9-02DD-4ECB-061D-010F4043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2EF3B-C0F7-D62F-24B4-34A9147A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6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8047-E38B-4EF1-A60C-DF942283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B0610-F443-AF04-CBFD-7A1B1B704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5CDA1-9E3F-9F92-864C-D150D00A1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7136D-054A-A75A-4367-ACE6BDDC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47DCA-C2B8-3B44-476C-6BB4FDFB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DD6C-CAC5-2FD5-C12B-7467A8F2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573DE-05BE-4928-9D19-F8EF0DDC2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C1431-D5B6-9C05-2A24-242BC249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6024A-74FE-72D5-DFFD-3A31E16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392AE-A299-5771-F3E3-D7B6F6E7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0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E8B2-370C-34FB-8331-E9012628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DA34-8602-E677-DF71-D0124D619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52AF8-F2B6-C688-70B7-AD66E2656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8873B-ACF9-5FC4-E686-23DA6D1F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DDFDE-C111-91D3-2402-983DAF59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140A4-1249-27BB-C0D1-88D9A26C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8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E418-C27B-A348-BD6E-E3FCE169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CD653-4306-63CD-5698-EF01EAA5F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BBEF2-225F-7A80-FDA4-DE104A311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2158C-D4B5-0978-444E-BD47E27F6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7500D-B790-EA7F-85D4-3AF13F45A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0459E7-24DD-2576-5094-3A207DE1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26994-888C-D651-79CF-8062F6B7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0B5F7-3F4E-92F0-A99F-72B34CA6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7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0DE0-5A7A-2C34-8045-68D1C93A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1ED06-DBF2-2C55-5F4B-716BECBE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EEAE4-C0EC-F7E6-C1E3-6937C6D2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EAEB9-BAC2-69E4-E620-079B5F2A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A5B5-5A42-9BAD-D319-DCFE760E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8BFDA-B896-F427-0A30-7A6CA907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CBEE7-2F4C-B456-78C5-00AE601B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3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CD05-3283-AC16-771A-7492E6F9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3EF2-02DA-E0EC-C706-41258D248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A5B1C-CD91-D50B-EB66-7D77702F9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7FBD1-3BED-E083-957E-64BCC348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1AE77-01F0-419D-D189-507F242C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2ACDB-9572-A645-1B28-2612A399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8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B93A-EA4D-3933-B979-F4ED9994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06272-EF9F-96C3-8DC5-CBCF22217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ADCA6-86CF-EBE8-0C97-080A43293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504BF-6FA1-85B5-E641-1F45177B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50E34-62F3-4204-6814-BB142687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E5461-EE82-672F-15A7-B7B66665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513EF-0162-A23D-B7FD-1E5D28C2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75580-6C08-28CE-2FC7-2B8FF4029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A4DF8-C205-DFA5-D99C-E889F3227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ED43-663B-3B4D-912C-B4F35BACA736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2B612-D9A4-3AFC-85BA-4EF505E85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05CC0-CFB3-7B93-ECD0-156D09A2B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A910E-AD0F-144F-AA7A-720CC1DB4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F96EF28-A194-4043-FDC2-306066859B84}"/>
              </a:ext>
            </a:extLst>
          </p:cNvPr>
          <p:cNvSpPr/>
          <p:nvPr/>
        </p:nvSpPr>
        <p:spPr>
          <a:xfrm>
            <a:off x="95520" y="3449961"/>
            <a:ext cx="3018663" cy="16715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400" dirty="0">
                <a:solidFill>
                  <a:srgbClr val="5E899F"/>
                </a:solidFill>
                <a:latin typeface="Optima" charset="0"/>
                <a:ea typeface="Optima" charset="0"/>
                <a:cs typeface="Optima" charset="0"/>
              </a:rPr>
              <a:t>Understanding </a:t>
            </a:r>
          </a:p>
          <a:p>
            <a:pPr algn="ctr" defTabSz="342900"/>
            <a:r>
              <a:rPr lang="en-US" sz="2400" dirty="0">
                <a:solidFill>
                  <a:prstClr val="black"/>
                </a:solidFill>
                <a:latin typeface="Optima" charset="0"/>
                <a:ea typeface="Optima" charset="0"/>
                <a:cs typeface="Optima" charset="0"/>
              </a:rPr>
              <a:t>as active and applied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54D36E-CCBD-4361-6A26-AD03B41BC81B}"/>
              </a:ext>
            </a:extLst>
          </p:cNvPr>
          <p:cNvSpPr/>
          <p:nvPr/>
        </p:nvSpPr>
        <p:spPr>
          <a:xfrm>
            <a:off x="2204805" y="1839663"/>
            <a:ext cx="3156592" cy="17856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400" dirty="0">
                <a:solidFill>
                  <a:srgbClr val="5E899F"/>
                </a:solidFill>
                <a:latin typeface="Optima" charset="0"/>
                <a:ea typeface="Optima" charset="0"/>
                <a:cs typeface="Optima" charset="0"/>
              </a:rPr>
              <a:t>Learning</a:t>
            </a:r>
            <a:r>
              <a:rPr lang="en-US" sz="2400" dirty="0">
                <a:solidFill>
                  <a:prstClr val="black"/>
                </a:solidFill>
                <a:latin typeface="Optima" charset="0"/>
                <a:ea typeface="Optima" charset="0"/>
                <a:cs typeface="Optima" charset="0"/>
              </a:rPr>
              <a:t> as </a:t>
            </a:r>
          </a:p>
          <a:p>
            <a:pPr algn="ctr" defTabSz="342900"/>
            <a:r>
              <a:rPr lang="en-US" sz="2400" dirty="0">
                <a:solidFill>
                  <a:prstClr val="black"/>
                </a:solidFill>
                <a:latin typeface="Optima" charset="0"/>
                <a:ea typeface="Optima" charset="0"/>
                <a:cs typeface="Optima" charset="0"/>
              </a:rPr>
              <a:t>social and cultural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C50755-477C-3CA5-02EB-E7F6047DD2C1}"/>
              </a:ext>
            </a:extLst>
          </p:cNvPr>
          <p:cNvSpPr/>
          <p:nvPr/>
        </p:nvSpPr>
        <p:spPr>
          <a:xfrm>
            <a:off x="1856876" y="5039922"/>
            <a:ext cx="3179830" cy="17159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400" dirty="0">
                <a:solidFill>
                  <a:srgbClr val="5E899F"/>
                </a:solidFill>
                <a:latin typeface="Optima" charset="0"/>
                <a:ea typeface="Optima" charset="0"/>
                <a:cs typeface="Optima" charset="0"/>
              </a:rPr>
              <a:t>Thinking and learning </a:t>
            </a:r>
          </a:p>
          <a:p>
            <a:pPr algn="ctr" defTabSz="342900"/>
            <a:r>
              <a:rPr lang="en-US" sz="2400" dirty="0">
                <a:solidFill>
                  <a:prstClr val="black"/>
                </a:solidFill>
                <a:latin typeface="Optima" charset="0"/>
                <a:ea typeface="Optima" charset="0"/>
                <a:cs typeface="Optima" charset="0"/>
              </a:rPr>
              <a:t>as visible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B5C8C7-A2FE-DED6-8662-FA79A7766F11}"/>
              </a:ext>
            </a:extLst>
          </p:cNvPr>
          <p:cNvSpPr/>
          <p:nvPr/>
        </p:nvSpPr>
        <p:spPr>
          <a:xfrm>
            <a:off x="205976" y="304595"/>
            <a:ext cx="3087956" cy="1655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400" dirty="0">
                <a:solidFill>
                  <a:srgbClr val="5E899F"/>
                </a:solidFill>
                <a:latin typeface="Optima" charset="0"/>
                <a:ea typeface="Optima" charset="0"/>
                <a:cs typeface="Optima" charset="0"/>
              </a:rPr>
              <a:t>Intelligence </a:t>
            </a:r>
          </a:p>
          <a:p>
            <a:pPr algn="ctr" defTabSz="342900"/>
            <a:r>
              <a:rPr lang="en-US" sz="2400" dirty="0">
                <a:solidFill>
                  <a:prstClr val="black"/>
                </a:solidFill>
                <a:latin typeface="Optima" charset="0"/>
                <a:ea typeface="Optima" charset="0"/>
                <a:cs typeface="Optima" charset="0"/>
              </a:rPr>
              <a:t>as multiple and learnable</a:t>
            </a:r>
          </a:p>
        </p:txBody>
      </p:sp>
      <p:pic>
        <p:nvPicPr>
          <p:cNvPr id="2050" name="Picture 2" descr="Homepage | Project Zero">
            <a:extLst>
              <a:ext uri="{FF2B5EF4-FFF2-40B4-BE49-F238E27FC236}">
                <a16:creationId xmlns:a16="http://schemas.microsoft.com/office/drawing/2014/main" id="{DFD694B9-C56B-29AC-785C-E049AB2F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67" y="5897880"/>
            <a:ext cx="842772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nquiry-Driven Innovation | Project Zero">
            <a:extLst>
              <a:ext uri="{FF2B5EF4-FFF2-40B4-BE49-F238E27FC236}">
                <a16:creationId xmlns:a16="http://schemas.microsoft.com/office/drawing/2014/main" id="{048E07EB-DEFE-1F06-6F31-19242D4D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07" y="2385155"/>
            <a:ext cx="2854166" cy="285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92B33C85-FF87-DF84-13C6-1FEE1D320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95" y="3195765"/>
            <a:ext cx="1415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Maker-Centered Learning: Empowering Young People to Shape Their Worlds | Project  Zero">
            <a:extLst>
              <a:ext uri="{FF2B5EF4-FFF2-40B4-BE49-F238E27FC236}">
                <a16:creationId xmlns:a16="http://schemas.microsoft.com/office/drawing/2014/main" id="{1C991D22-CD52-D13F-E9FA-750C5976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363" y="561211"/>
            <a:ext cx="1539428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66CC91CC-5E5F-14A3-E2B6-CBEAEFC71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43" y="906824"/>
            <a:ext cx="1539428" cy="19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ehind Their Screens">
            <a:extLst>
              <a:ext uri="{FF2B5EF4-FFF2-40B4-BE49-F238E27FC236}">
                <a16:creationId xmlns:a16="http://schemas.microsoft.com/office/drawing/2014/main" id="{FF459408-9CDE-1D70-C6C3-F6C395FFE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45" y="2977278"/>
            <a:ext cx="16573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690587-ECEA-7068-A4B5-F79A28D46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032" y="6071491"/>
            <a:ext cx="5194300" cy="939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8CF08B-5FC5-596D-FC8A-E9BD81D21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2942" y="241320"/>
            <a:ext cx="3487528" cy="5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5946A-61F3-78C9-219E-7E7EBB047FD6}"/>
              </a:ext>
            </a:extLst>
          </p:cNvPr>
          <p:cNvSpPr txBox="1"/>
          <p:nvPr/>
        </p:nvSpPr>
        <p:spPr>
          <a:xfrm>
            <a:off x="1108710" y="891799"/>
            <a:ext cx="10115550" cy="548990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expect students to be autonomous and more reflective, but we don’t always explain to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students how to develop greater autonomy or reflectiveness, do we? What are the steps? And now I realize that we can’t help students to be more autonomous if their teachers aren’t autonomous. So that’s a big problem. And what happens if we as the teachers’ coaches aren’t autonomous either?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Diana, coach, Innova Schools, Peru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estudiantes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les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pide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que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sean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autónomos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que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sean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reflexivos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pero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veces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 se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explica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cómo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hay que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desarrollar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no? ¿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Cuáles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son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pasos? Y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ahora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 di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cuenta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que no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podemos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desarrollar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autonomía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estudiantes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mismos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maestros no son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autónomos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Entonces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ahí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viene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gran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dificultad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Y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coaches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tampoco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 lo </a:t>
            </a:r>
            <a:r>
              <a:rPr lang="en-US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somos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Diana, coach, Colegios Innova Schools, Peru</a:t>
            </a:r>
            <a:endParaRPr lang="en-US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5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nnova Schools in Peru Offer Great Education for Cheap">
            <a:extLst>
              <a:ext uri="{FF2B5EF4-FFF2-40B4-BE49-F238E27FC236}">
                <a16:creationId xmlns:a16="http://schemas.microsoft.com/office/drawing/2014/main" id="{A3C769F2-41B1-E3B8-100D-B83907E9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2255686"/>
            <a:ext cx="3517119" cy="23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Education for the future.">
            <a:extLst>
              <a:ext uri="{FF2B5EF4-FFF2-40B4-BE49-F238E27FC236}">
                <a16:creationId xmlns:a16="http://schemas.microsoft.com/office/drawing/2014/main" id="{E11B8578-1188-2FCA-5DF9-C2423239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76" y="2605906"/>
            <a:ext cx="3537345" cy="16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nnova Schools is the first Peruvian company to issue a public bond with  social qualifications | Green Finance LAC">
            <a:extLst>
              <a:ext uri="{FF2B5EF4-FFF2-40B4-BE49-F238E27FC236}">
                <a16:creationId xmlns:a16="http://schemas.microsoft.com/office/drawing/2014/main" id="{1531CE1E-ACA3-E010-8804-9FA61EA5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336" y="2546648"/>
            <a:ext cx="3517120" cy="17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954C2D-EAB1-DD91-B0BA-325317C9D94C}"/>
              </a:ext>
            </a:extLst>
          </p:cNvPr>
          <p:cNvSpPr txBox="1"/>
          <p:nvPr/>
        </p:nvSpPr>
        <p:spPr>
          <a:xfrm>
            <a:off x="1737361" y="5852160"/>
            <a:ext cx="8995398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Collaborative inquiry-style PD with coaches and academic coordinators </a:t>
            </a:r>
          </a:p>
        </p:txBody>
      </p:sp>
    </p:spTree>
    <p:extLst>
      <p:ext uri="{BB962C8B-B14F-4D97-AF65-F5344CB8AC3E}">
        <p14:creationId xmlns:p14="http://schemas.microsoft.com/office/powerpoint/2010/main" val="42808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76922E-61E6-7FB2-E281-6AE6A0A972A1}"/>
              </a:ext>
            </a:extLst>
          </p:cNvPr>
          <p:cNvSpPr txBox="1"/>
          <p:nvPr/>
        </p:nvSpPr>
        <p:spPr>
          <a:xfrm>
            <a:off x="1005840" y="1429018"/>
            <a:ext cx="3211830" cy="25853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challenges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Competing priorities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Top-down culture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 and expertise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Trust issues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5C110-84D9-3D9C-1D74-3307D008935F}"/>
              </a:ext>
            </a:extLst>
          </p:cNvPr>
          <p:cNvSpPr txBox="1"/>
          <p:nvPr/>
        </p:nvSpPr>
        <p:spPr>
          <a:xfrm>
            <a:off x="5603557" y="1163449"/>
            <a:ext cx="5958840" cy="286232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Changes or developments in thinking and practice</a:t>
            </a:r>
          </a:p>
          <a:p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earning to be learners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rather than experts possessing all the right 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ttending to purpose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rather than merely completing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mbracing the new and uncertain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rather than sticking closely to known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eveloping trust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–both in themselves and in other colleagues and students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F6BE6-B0E3-89B0-CB3E-7B9509CACCB0}"/>
              </a:ext>
            </a:extLst>
          </p:cNvPr>
          <p:cNvSpPr txBox="1"/>
          <p:nvPr/>
        </p:nvSpPr>
        <p:spPr>
          <a:xfrm>
            <a:off x="3880485" y="5165020"/>
            <a:ext cx="1725930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Giving and receiving constructive feedback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6AB8B-65C1-CD47-2505-2CDCFA5CDF0F}"/>
              </a:ext>
            </a:extLst>
          </p:cNvPr>
          <p:cNvSpPr txBox="1"/>
          <p:nvPr/>
        </p:nvSpPr>
        <p:spPr>
          <a:xfrm>
            <a:off x="857250" y="4690318"/>
            <a:ext cx="1558290" cy="175432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Creating spaces for collective observation, analysis and reflection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E24B2-3C19-26F4-11BB-4D331134AFBC}"/>
              </a:ext>
            </a:extLst>
          </p:cNvPr>
          <p:cNvSpPr txBox="1"/>
          <p:nvPr/>
        </p:nvSpPr>
        <p:spPr>
          <a:xfrm>
            <a:off x="6958012" y="4841854"/>
            <a:ext cx="1497330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Modeling values and practices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1C3518-D154-389E-C0CC-CE87C8145A4B}"/>
              </a:ext>
            </a:extLst>
          </p:cNvPr>
          <p:cNvSpPr txBox="1"/>
          <p:nvPr/>
        </p:nvSpPr>
        <p:spPr>
          <a:xfrm>
            <a:off x="9955530" y="5165020"/>
            <a:ext cx="137922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Inquiry projects</a:t>
            </a:r>
          </a:p>
        </p:txBody>
      </p:sp>
    </p:spTree>
    <p:extLst>
      <p:ext uri="{BB962C8B-B14F-4D97-AF65-F5344CB8AC3E}">
        <p14:creationId xmlns:p14="http://schemas.microsoft.com/office/powerpoint/2010/main" val="38990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F85FE1-9871-164D-7FD9-2A8A629D3C24}"/>
              </a:ext>
            </a:extLst>
          </p:cNvPr>
          <p:cNvSpPr txBox="1"/>
          <p:nvPr/>
        </p:nvSpPr>
        <p:spPr>
          <a:xfrm>
            <a:off x="937260" y="1008787"/>
            <a:ext cx="10138410" cy="493981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came to understand that living the experiences was how we were going to understand [autonomy] better … we worried less about what was right or wrong and tried things out, because we understood that whatever happened something good would come out of it.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Diana, coach, Innova Schools, Peru</a:t>
            </a:r>
          </a:p>
          <a:p>
            <a:pPr>
              <a:lnSpc>
                <a:spcPct val="150000"/>
              </a:lnSpc>
            </a:pP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C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hasta que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comprendí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al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vivir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experiencia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que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íbamos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aprendiendo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poco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[la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autonomía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] … no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preocupó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mucho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era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correcto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incorrecto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sino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simplemente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experimentar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entendimos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de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maneras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iban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salir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buenas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Diana, coach, Colegios Innova Schools, Peru</a:t>
            </a:r>
            <a:endParaRPr lang="en-US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1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38361290-336D-E743-924E-25B8062F0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97" r="-3" b="28732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442827-6A66-E300-E6C9-C8762BD68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2" r="-3" b="6374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F76C2-358C-4371-D149-BA63C225F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85" b="16496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ACA68E-2FA5-764B-B3DD-4B20F26EF8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3" r="1" b="18714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700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CF41F-DA79-EEA1-EABE-7AF1C1A1CD61}"/>
              </a:ext>
            </a:extLst>
          </p:cNvPr>
          <p:cNvSpPr txBox="1"/>
          <p:nvPr/>
        </p:nvSpPr>
        <p:spPr>
          <a:xfrm>
            <a:off x="3074670" y="1430020"/>
            <a:ext cx="5452110" cy="20313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in touch if you would like to read our forthcoming white paper or are interested in a partnership that builds on this work!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elizabeth_duraisingh@harvard.edu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omepage | Project Zero">
            <a:extLst>
              <a:ext uri="{FF2B5EF4-FFF2-40B4-BE49-F238E27FC236}">
                <a16:creationId xmlns:a16="http://schemas.microsoft.com/office/drawing/2014/main" id="{DE7BC134-5EA6-EC0D-094A-ECE59779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467860"/>
            <a:ext cx="1837182" cy="209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975705-9F68-9F5D-458B-A0BE34A02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14" y="4804410"/>
            <a:ext cx="6892976" cy="12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5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425</Words>
  <Application>Microsoft Macintosh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Optima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Duraisingh, Liz Dawes</dc:creator>
  <cp:lastModifiedBy>Duraisingh, Liz Dawes</cp:lastModifiedBy>
  <cp:revision>2</cp:revision>
  <dcterms:created xsi:type="dcterms:W3CDTF">2022-09-22T11:49:28Z</dcterms:created>
  <dcterms:modified xsi:type="dcterms:W3CDTF">2022-09-23T12:20:16Z</dcterms:modified>
</cp:coreProperties>
</file>